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6" d="100"/>
          <a:sy n="46" d="100"/>
        </p:scale>
        <p:origin x="77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6537960" cy="68580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537960" y="0"/>
            <a:ext cx="91440" cy="685800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914400"/>
            <a:ext cx="5212080" cy="14173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3800" b="1" dirty="0">
                <a:solidFill>
                  <a:srgbClr val="FFFFFF"/>
                </a:solidFill>
                <a:latin typeface="Aptos"/>
              </a:rPr>
              <a:t>COMPANY
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578608"/>
            <a:ext cx="5120640" cy="8229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800" b="0">
                <a:solidFill>
                  <a:srgbClr val="DCE6F0"/>
                </a:solidFill>
                <a:latin typeface="Aptos"/>
              </a:rPr>
              <a:t>Logistics • Import • Export
Global Supply Chain Services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4160520"/>
            <a:ext cx="4114800" cy="4572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TRIVOYAGE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636500"/>
            <a:ext cx="4587731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 smtClean="0">
                <a:solidFill>
                  <a:srgbClr val="DCE6F0"/>
                </a:solidFill>
                <a:latin typeface="Aptos"/>
              </a:rPr>
              <a:t>GLOBAL </a:t>
            </a:r>
            <a:r>
              <a:rPr sz="1600" b="1" dirty="0">
                <a:solidFill>
                  <a:srgbClr val="DCE6F0"/>
                </a:solidFill>
                <a:latin typeface="Aptos"/>
              </a:rPr>
              <a:t>SUPPLY CHAIN SERVICES PVT LTD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269480" y="960120"/>
            <a:ext cx="416052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9792" y="1170432"/>
            <a:ext cx="3749039" cy="37490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269480" y="5440680"/>
            <a:ext cx="41605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082A4E"/>
                </a:solidFill>
                <a:latin typeface="Aptos"/>
              </a:rPr>
              <a:t>Connecting • Delivering • Empowering Global Trade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6080760"/>
            <a:ext cx="2044149" cy="26161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00" b="0" dirty="0">
                <a:solidFill>
                  <a:srgbClr val="BECDDC"/>
                </a:solidFill>
                <a:latin typeface="Aptos"/>
              </a:rPr>
              <a:t>Professional Company Profile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Company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 dirty="0">
                <a:solidFill>
                  <a:srgbClr val="687787"/>
                </a:solidFill>
                <a:latin typeface="Aptos"/>
              </a:rPr>
              <a:t>A dependable partner for end-to-end international trade and logistics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6400800" cy="425196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417320"/>
            <a:ext cx="73152" cy="425196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1581912"/>
            <a:ext cx="6035040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900" b="1">
                <a:solidFill>
                  <a:srgbClr val="082A4E"/>
                </a:solidFill>
                <a:latin typeface="Aptos"/>
              </a:rPr>
              <a:t>Who We 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039112"/>
            <a:ext cx="6035040" cy="24622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1" dirty="0">
                <a:solidFill>
                  <a:srgbClr val="1B2734"/>
                </a:solidFill>
                <a:latin typeface="Aptos"/>
              </a:rPr>
              <a:t>TRIVOYAGE GLOBAL SUPPLY CHAIN SERVICES PVT LTD</a:t>
            </a:r>
            <a:r>
              <a:rPr sz="1350" b="0" dirty="0">
                <a:solidFill>
                  <a:srgbClr val="1B2734"/>
                </a:solidFill>
                <a:latin typeface="Aptos"/>
              </a:rPr>
              <a:t>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is 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positioned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as a logistics, import and export service partner focused on making cargo 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movement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simple, coordinated and transparent.
We support businesses with practical solutions across transportation, 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shipment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coordination, documentation, customs support and 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supply-chain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execution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.
Our approach combines responsive communication, operational discipline 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and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a customer-first mindset.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60920" y="1417320"/>
            <a:ext cx="4069080" cy="822960"/>
          </a:xfrm>
          <a:prstGeom prst="roundRect">
            <a:avLst/>
          </a:prstGeom>
          <a:solidFill>
            <a:srgbClr val="E8F0F8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43800" y="1581912"/>
            <a:ext cx="5029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800" b="1">
                <a:solidFill>
                  <a:srgbClr val="CD2327"/>
                </a:solidFill>
                <a:latin typeface="Aptos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3879" y="1581912"/>
            <a:ext cx="292608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Single-window coordination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60920" y="2468880"/>
            <a:ext cx="4069080" cy="822960"/>
          </a:xfrm>
          <a:prstGeom prst="roundRect">
            <a:avLst/>
          </a:prstGeom>
          <a:solidFill>
            <a:srgbClr val="E8F0F8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43800" y="2633472"/>
            <a:ext cx="5029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800" b="1">
                <a:solidFill>
                  <a:srgbClr val="CD2327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2633472"/>
            <a:ext cx="292608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Import &amp; export support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60920" y="3520439"/>
            <a:ext cx="4069080" cy="822960"/>
          </a:xfrm>
          <a:prstGeom prst="roundRect">
            <a:avLst/>
          </a:prstGeom>
          <a:solidFill>
            <a:srgbClr val="E8F0F8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543800" y="3685031"/>
            <a:ext cx="5029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800" b="1">
                <a:solidFill>
                  <a:srgbClr val="CD2327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79" y="3685031"/>
            <a:ext cx="292608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Multi-modal logistics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60920" y="4572000"/>
            <a:ext cx="4069080" cy="822960"/>
          </a:xfrm>
          <a:prstGeom prst="roundRect">
            <a:avLst/>
          </a:prstGeom>
          <a:solidFill>
            <a:srgbClr val="E8F0F8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543800" y="4736592"/>
            <a:ext cx="5029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800" b="1">
                <a:solidFill>
                  <a:srgbClr val="CD2327"/>
                </a:solidFill>
                <a:latin typeface="Aptos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79" y="4736592"/>
            <a:ext cx="292608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Customer-focused execution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" y="6270722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Vision, Mission &amp; Values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The principles that shape how we serve customers and partners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5303520" cy="1828800"/>
          </a:xfrm>
          <a:prstGeom prst="roundRect">
            <a:avLst/>
          </a:prstGeom>
          <a:solidFill>
            <a:srgbClr val="FCEFE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417320"/>
            <a:ext cx="73152" cy="182880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1581912"/>
            <a:ext cx="4937759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900" b="1">
                <a:solidFill>
                  <a:srgbClr val="082A4E"/>
                </a:solidFill>
                <a:latin typeface="Aptos"/>
              </a:rPr>
              <a:t>Our Vision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039112"/>
            <a:ext cx="4688463" cy="73866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r>
              <a:rPr sz="1400" b="0" dirty="0">
                <a:solidFill>
                  <a:srgbClr val="1B2734"/>
                </a:solidFill>
                <a:latin typeface="Aptos"/>
              </a:rPr>
              <a:t>To be a trusted and agile global supply-chain partner 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that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r>
              <a:rPr lang="en-US" sz="1400" dirty="0" smtClean="0">
                <a:solidFill>
                  <a:srgbClr val="1B2734"/>
                </a:solidFill>
                <a:latin typeface="Aptos"/>
              </a:rPr>
              <a:t>connects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 businesses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to markets through 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dependable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r>
              <a:rPr sz="14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logistics and trade solutions.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17320"/>
            <a:ext cx="5303520" cy="1828800"/>
          </a:xfrm>
          <a:prstGeom prst="roundRect">
            <a:avLst/>
          </a:prstGeom>
          <a:solidFill>
            <a:srgbClr val="E8F0F8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72200" y="1417320"/>
            <a:ext cx="73152" cy="18288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73368" y="1581912"/>
            <a:ext cx="4937759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900" b="1">
                <a:solidFill>
                  <a:srgbClr val="082A4E"/>
                </a:solidFill>
                <a:latin typeface="Aptos"/>
              </a:rPr>
              <a:t>Our Mission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3368" y="2039112"/>
            <a:ext cx="4758995" cy="73866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 dirty="0">
                <a:solidFill>
                  <a:srgbClr val="1B2734"/>
                </a:solidFill>
                <a:latin typeface="Aptos"/>
              </a:rPr>
              <a:t>To deliver coordinated logistics, import and export 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support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with clear communication, operational reliability and 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service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excellence.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3611880"/>
            <a:ext cx="5303520" cy="1152144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 dirty="0"/>
          </a:p>
        </p:txBody>
      </p:sp>
      <p:sp>
        <p:nvSpPr>
          <p:cNvPr id="16" name="Rectangle 15"/>
          <p:cNvSpPr/>
          <p:nvPr/>
        </p:nvSpPr>
        <p:spPr>
          <a:xfrm>
            <a:off x="655874" y="3661756"/>
            <a:ext cx="73152" cy="1074836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41247" y="3776472"/>
            <a:ext cx="4937759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082A4E"/>
                </a:solidFill>
                <a:latin typeface="Aptos"/>
              </a:rPr>
              <a:t>Reliability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7" y="4233672"/>
            <a:ext cx="4392549" cy="5232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 dirty="0">
                <a:solidFill>
                  <a:srgbClr val="1B2734"/>
                </a:solidFill>
                <a:latin typeface="Aptos"/>
              </a:rPr>
              <a:t>Commitment to timelines, documentation and </a:t>
            </a:r>
            <a:r>
              <a:rPr sz="1400" b="0" dirty="0" smtClean="0">
                <a:solidFill>
                  <a:srgbClr val="1B2734"/>
                </a:solidFill>
                <a:latin typeface="Aptos"/>
              </a:rPr>
              <a:t>service</a:t>
            </a:r>
            <a:endParaRPr lang="en-US" sz="14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4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400" b="0" dirty="0">
                <a:solidFill>
                  <a:srgbClr val="1B2734"/>
                </a:solidFill>
                <a:latin typeface="Aptos"/>
              </a:rPr>
              <a:t>follow-through.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45352" y="3611880"/>
            <a:ext cx="5230368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199262" y="3661756"/>
            <a:ext cx="85159" cy="1102268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373368" y="3776472"/>
            <a:ext cx="4937759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082A4E"/>
                </a:solidFill>
                <a:latin typeface="Aptos"/>
              </a:rPr>
              <a:t>Transparency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91655" y="4215384"/>
            <a:ext cx="5258171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 dirty="0">
                <a:solidFill>
                  <a:srgbClr val="1B2734"/>
                </a:solidFill>
                <a:latin typeface="Aptos"/>
              </a:rPr>
              <a:t>Clear updates, commercial clarity and proactive communication.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5066332"/>
            <a:ext cx="5285232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 flipH="1">
            <a:off x="677487" y="5103806"/>
            <a:ext cx="86036" cy="950976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7" y="5073464"/>
            <a:ext cx="4937759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>
                <a:solidFill>
                  <a:srgbClr val="082A4E"/>
                </a:solidFill>
                <a:latin typeface="Aptos"/>
              </a:rPr>
              <a:t>Agility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76672"/>
            <a:ext cx="5367175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 dirty="0">
                <a:solidFill>
                  <a:srgbClr val="1B2734"/>
                </a:solidFill>
                <a:latin typeface="Aptos"/>
              </a:rPr>
              <a:t>Practical solutions that adapt to changing shipment requirements.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08776" y="5029200"/>
            <a:ext cx="53035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172200" y="5020056"/>
            <a:ext cx="73152" cy="96012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391656" y="5020056"/>
            <a:ext cx="4937759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>
                <a:solidFill>
                  <a:srgbClr val="082A4E"/>
                </a:solidFill>
                <a:latin typeface="Aptos"/>
              </a:rPr>
              <a:t>Partnership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73368" y="5376672"/>
            <a:ext cx="4570482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 dirty="0">
                <a:solidFill>
                  <a:srgbClr val="1B2734"/>
                </a:solidFill>
                <a:latin typeface="Aptos"/>
              </a:rPr>
              <a:t>Long-term relationships built around customer success.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2624" y="6394565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Our Core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Integrated logistics and trade support under one service framework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41732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795528" y="16002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81912"/>
            <a:ext cx="2055371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082A4E"/>
                </a:solidFill>
                <a:latin typeface="Aptos"/>
              </a:rPr>
              <a:t>Freight Forwarding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167128"/>
            <a:ext cx="2706190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Sea, air and road shipment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coordination from</a:t>
            </a:r>
            <a:r>
              <a:rPr lang="en-US"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origin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to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destination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141732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681728" y="160020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81728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1581912"/>
            <a:ext cx="1725152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082A4E"/>
                </a:solidFill>
                <a:latin typeface="Aptos"/>
              </a:rPr>
              <a:t>Import Services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2167128"/>
            <a:ext cx="3340979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Shipment handling,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documentation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delivery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coordination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for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inbound cargo</a:t>
            </a:r>
            <a:r>
              <a:rPr sz="1150" b="0" dirty="0">
                <a:solidFill>
                  <a:srgbClr val="1B2734"/>
                </a:solidFill>
                <a:latin typeface="Aptos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66760" y="141732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567928" y="16002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67928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0" y="1581912"/>
            <a:ext cx="1734770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>
                <a:solidFill>
                  <a:srgbClr val="082A4E"/>
                </a:solidFill>
                <a:latin typeface="Aptos"/>
              </a:rPr>
              <a:t>Export Services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67927" y="2167128"/>
            <a:ext cx="3017173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Export shipment planning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,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documentation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and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carrier coordination.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4360" y="365760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95528" y="384048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5528" y="384962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371600" y="3822191"/>
            <a:ext cx="1904689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>
                <a:solidFill>
                  <a:srgbClr val="082A4E"/>
                </a:solidFill>
                <a:latin typeface="Aptos"/>
              </a:rPr>
              <a:t>Customs Support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4407408"/>
            <a:ext cx="3092513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Coordination of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customs-related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 documentation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clearance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activities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80560" y="365760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4681728" y="384048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681728" y="384962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57800" y="3822191"/>
            <a:ext cx="1620828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>
                <a:solidFill>
                  <a:srgbClr val="082A4E"/>
                </a:solidFill>
                <a:latin typeface="Aptos"/>
              </a:rPr>
              <a:t>Transportation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81728" y="4407408"/>
            <a:ext cx="3389069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Pre-carriage, inland movement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and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 last-mile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delivery coordination.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66760" y="365760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8567928" y="384048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567928" y="384962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44000" y="3822191"/>
            <a:ext cx="2337499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>
                <a:solidFill>
                  <a:srgbClr val="082A4E"/>
                </a:solidFill>
                <a:latin typeface="Aptos"/>
              </a:rPr>
              <a:t>Supply Chain Support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67928" y="4407408"/>
            <a:ext cx="3017173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Shipment visibility, vendor coordination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and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end-to-end execution</a:t>
            </a:r>
            <a:r>
              <a:rPr sz="1150" b="0" dirty="0">
                <a:solidFill>
                  <a:srgbClr val="1B2734"/>
                </a:solidFill>
                <a:latin typeface="Aptos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12648" y="6281927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Import Logistics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Supporting smooth movement of inbound cargo into the destination market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05</a:t>
            </a:r>
          </a:p>
        </p:txBody>
      </p:sp>
      <p:sp>
        <p:nvSpPr>
          <p:cNvPr id="7" name="Oval 6"/>
          <p:cNvSpPr/>
          <p:nvPr/>
        </p:nvSpPr>
        <p:spPr>
          <a:xfrm>
            <a:off x="822960" y="13716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3807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63040" y="1325880"/>
            <a:ext cx="274320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082A4E"/>
                </a:solidFill>
                <a:latin typeface="Aptos"/>
              </a:rPr>
              <a:t>Shipment Planning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7639" y="1307592"/>
            <a:ext cx="6567824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Review cargo, origin, destination, mode and required delivery timeline.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24128" y="1856231"/>
            <a:ext cx="36576" cy="438912"/>
          </a:xfrm>
          <a:prstGeom prst="rect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2960" y="233172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960" y="2340863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286000"/>
            <a:ext cx="1675459" cy="55399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 dirty="0">
                <a:solidFill>
                  <a:srgbClr val="082A4E"/>
                </a:solidFill>
                <a:latin typeface="Aptos"/>
              </a:rPr>
              <a:t>Supplier / </a:t>
            </a:r>
            <a:r>
              <a:rPr sz="1500" b="1" dirty="0" smtClean="0">
                <a:solidFill>
                  <a:srgbClr val="082A4E"/>
                </a:solidFill>
                <a:latin typeface="Aptos"/>
              </a:rPr>
              <a:t>Origin</a:t>
            </a:r>
            <a:endParaRPr lang="en-US" sz="1500" b="1" dirty="0" smtClean="0">
              <a:solidFill>
                <a:srgbClr val="082A4E"/>
              </a:solidFill>
              <a:latin typeface="Aptos"/>
            </a:endParaRPr>
          </a:p>
          <a:p>
            <a:pPr algn="l"/>
            <a:r>
              <a:rPr sz="1500" b="1" dirty="0" smtClean="0">
                <a:solidFill>
                  <a:srgbClr val="082A4E"/>
                </a:solidFill>
                <a:latin typeface="Aptos"/>
              </a:rPr>
              <a:t> </a:t>
            </a:r>
            <a:r>
              <a:rPr sz="1500" b="1" dirty="0">
                <a:solidFill>
                  <a:srgbClr val="082A4E"/>
                </a:solidFill>
                <a:latin typeface="Aptos"/>
              </a:rPr>
              <a:t>Coordination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39" y="2267712"/>
            <a:ext cx="6817892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Coordinate pickup details, shipping instructions and document readiness.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24128" y="2816352"/>
            <a:ext cx="36576" cy="438912"/>
          </a:xfrm>
          <a:prstGeom prst="rect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822960" y="3291839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3300983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3246120"/>
            <a:ext cx="274320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082A4E"/>
                </a:solidFill>
                <a:latin typeface="Aptos"/>
              </a:rPr>
              <a:t>Freight &amp; Documentation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7639" y="3227832"/>
            <a:ext cx="6332183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Coordinate booking, transport documents and shipment milestones.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24128" y="3776472"/>
            <a:ext cx="36576" cy="438912"/>
          </a:xfrm>
          <a:prstGeom prst="rect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22960" y="425196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2960" y="426110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4206240"/>
            <a:ext cx="274320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082A4E"/>
                </a:solidFill>
                <a:latin typeface="Aptos"/>
              </a:rPr>
              <a:t>Customs Coordination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77639" y="4187952"/>
            <a:ext cx="7295587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Support the documentation flow required for customs and statutory processes.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024128" y="4736592"/>
            <a:ext cx="36576" cy="438912"/>
          </a:xfrm>
          <a:prstGeom prst="rect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22960" y="521208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2960" y="522122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63040" y="5166360"/>
            <a:ext cx="274320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500" b="1">
                <a:solidFill>
                  <a:srgbClr val="082A4E"/>
                </a:solidFill>
                <a:latin typeface="Aptos"/>
              </a:rPr>
              <a:t>Delivery Management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77639" y="5148072"/>
            <a:ext cx="6317755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Coordinate inland transportation and final delivery to the consignee.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73898" y="5559552"/>
            <a:ext cx="1737360" cy="566928"/>
          </a:xfrm>
          <a:prstGeom prst="roundRect">
            <a:avLst/>
          </a:prstGeom>
          <a:solidFill>
            <a:srgbClr val="FCEF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676783" y="5753239"/>
            <a:ext cx="173736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000" b="1" dirty="0">
                <a:solidFill>
                  <a:srgbClr val="CD2327"/>
                </a:solidFill>
                <a:latin typeface="Aptos"/>
              </a:rPr>
              <a:t>IMPORT SUPPORT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2744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 smtClean="0">
                <a:solidFill>
                  <a:srgbClr val="687787"/>
                </a:solidFill>
                <a:latin typeface="Aptos"/>
              </a:rPr>
              <a:t>TRIVOYAGE </a:t>
            </a:r>
            <a:r>
              <a:rPr sz="900" b="1" dirty="0">
                <a:solidFill>
                  <a:srgbClr val="687787"/>
                </a:solidFill>
                <a:latin typeface="Aptos"/>
              </a:rPr>
              <a:t>GLOBAL SUPPLY CHAIN SERVICES PVT LTD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6582" y="6203643"/>
            <a:ext cx="5212080" cy="45719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Export Logistics Services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5495415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>
                <a:solidFill>
                  <a:srgbClr val="687787"/>
                </a:solidFill>
                <a:latin typeface="Aptos"/>
              </a:rPr>
              <a:t>Helping exporters prepare, move and deliver cargo with confidence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5638234" cy="443484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371600"/>
            <a:ext cx="73152" cy="443484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1536192"/>
            <a:ext cx="5120640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900" b="1">
                <a:solidFill>
                  <a:srgbClr val="082A4E"/>
                </a:solidFill>
                <a:latin typeface="Aptos"/>
              </a:rPr>
              <a:t>Export Execution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1993392"/>
            <a:ext cx="5459800" cy="23083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We coordinate the operational steps that help 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export shipments </a:t>
            </a:r>
            <a:r>
              <a:rPr b="0" dirty="0">
                <a:solidFill>
                  <a:srgbClr val="1B2734"/>
                </a:solidFill>
                <a:latin typeface="Aptos"/>
              </a:rPr>
              <a:t>move efficiently from supplier 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premises </a:t>
            </a:r>
            <a:r>
              <a:rPr b="0" dirty="0">
                <a:solidFill>
                  <a:srgbClr val="1B2734"/>
                </a:solidFill>
                <a:latin typeface="Aptos"/>
              </a:rPr>
              <a:t>to the international </a:t>
            </a:r>
            <a:r>
              <a:rPr b="0" dirty="0" smtClean="0">
                <a:solidFill>
                  <a:srgbClr val="1B2734"/>
                </a:solidFill>
                <a:latin typeface="Aptos"/>
              </a:rPr>
              <a:t>gateway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b="0" dirty="0">
                <a:solidFill>
                  <a:srgbClr val="1B2734"/>
                </a:solidFill>
                <a:latin typeface="Aptos"/>
              </a:rPr>
              <a:t>and onward to the buyer.
Service scope can be aligned to the shipment </a:t>
            </a:r>
            <a:r>
              <a:rPr b="0" dirty="0" smtClean="0">
                <a:solidFill>
                  <a:srgbClr val="1B2734"/>
                </a:solidFill>
                <a:latin typeface="Aptos"/>
              </a:rPr>
              <a:t>type,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b="0" dirty="0">
                <a:solidFill>
                  <a:srgbClr val="1B2734"/>
                </a:solidFill>
                <a:latin typeface="Aptos"/>
              </a:rPr>
              <a:t>Incoterm, </a:t>
            </a:r>
            <a:r>
              <a:rPr b="0" dirty="0" smtClean="0">
                <a:solidFill>
                  <a:srgbClr val="1B2734"/>
                </a:solidFill>
                <a:latin typeface="Aptos"/>
              </a:rPr>
              <a:t>destination</a:t>
            </a:r>
            <a:r>
              <a:rPr b="0" dirty="0">
                <a:solidFill>
                  <a:srgbClr val="1B2734"/>
                </a:solidFill>
                <a:latin typeface="Aptos"/>
              </a:rPr>
              <a:t>, cargo profile and </a:t>
            </a:r>
            <a:r>
              <a:rPr b="0" dirty="0" smtClean="0">
                <a:solidFill>
                  <a:srgbClr val="1B2734"/>
                </a:solidFill>
                <a:latin typeface="Aptos"/>
              </a:rPr>
              <a:t>customer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b="0" dirty="0">
                <a:solidFill>
                  <a:srgbClr val="1B2734"/>
                </a:solidFill>
                <a:latin typeface="Aptos"/>
              </a:rPr>
              <a:t>requirements.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508760"/>
            <a:ext cx="4846320" cy="2082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082A4E"/>
                </a:solidFill>
                <a:latin typeface="Aptos"/>
              </a:defRPr>
            </a:pPr>
            <a:r>
              <a:rPr sz="1600"/>
              <a:t>• Export shipment planning and mode selection</a:t>
            </a:r>
          </a:p>
          <a:p>
            <a:pPr>
              <a:spcAft>
                <a:spcPts val="800"/>
              </a:spcAft>
              <a:defRPr sz="1400">
                <a:solidFill>
                  <a:srgbClr val="082A4E"/>
                </a:solidFill>
                <a:latin typeface="Aptos"/>
              </a:defRPr>
            </a:pPr>
            <a:r>
              <a:rPr sz="1600"/>
              <a:t>• Pickup and origin coordination</a:t>
            </a:r>
          </a:p>
          <a:p>
            <a:pPr>
              <a:spcAft>
                <a:spcPts val="800"/>
              </a:spcAft>
              <a:defRPr sz="1400">
                <a:solidFill>
                  <a:srgbClr val="082A4E"/>
                </a:solidFill>
                <a:latin typeface="Aptos"/>
              </a:defRPr>
            </a:pPr>
            <a:r>
              <a:rPr sz="1600"/>
              <a:t>• Booking and carrier coordination</a:t>
            </a:r>
          </a:p>
          <a:p>
            <a:pPr>
              <a:spcAft>
                <a:spcPts val="800"/>
              </a:spcAft>
              <a:defRPr sz="1400">
                <a:solidFill>
                  <a:srgbClr val="082A4E"/>
                </a:solidFill>
                <a:latin typeface="Aptos"/>
              </a:defRPr>
            </a:pPr>
            <a:r>
              <a:rPr sz="1600"/>
              <a:t>• Commercial and shipping documentation support</a:t>
            </a:r>
          </a:p>
          <a:p>
            <a:pPr>
              <a:spcAft>
                <a:spcPts val="800"/>
              </a:spcAft>
              <a:defRPr sz="1400">
                <a:solidFill>
                  <a:srgbClr val="082A4E"/>
                </a:solidFill>
                <a:latin typeface="Aptos"/>
              </a:defRPr>
            </a:pPr>
            <a:r>
              <a:rPr sz="1600"/>
              <a:t>• Customs clearance coordination</a:t>
            </a:r>
          </a:p>
          <a:p>
            <a:pPr>
              <a:spcAft>
                <a:spcPts val="800"/>
              </a:spcAft>
              <a:defRPr sz="1400">
                <a:solidFill>
                  <a:srgbClr val="082A4E"/>
                </a:solidFill>
                <a:latin typeface="Aptos"/>
              </a:defRPr>
            </a:pPr>
            <a:r>
              <a:rPr sz="1600"/>
              <a:t>• Container / cargo movement monitoring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5074920"/>
            <a:ext cx="2441694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200" b="1" dirty="0">
                <a:solidFill>
                  <a:srgbClr val="CD2327"/>
                </a:solidFill>
                <a:latin typeface="Aptos"/>
              </a:rPr>
              <a:t>Key </a:t>
            </a:r>
            <a:r>
              <a:rPr sz="1400" b="1" dirty="0">
                <a:solidFill>
                  <a:srgbClr val="CD2327"/>
                </a:solidFill>
                <a:latin typeface="Aptos"/>
              </a:rPr>
              <a:t>shipment</a:t>
            </a:r>
            <a:r>
              <a:rPr sz="1200" b="1" dirty="0">
                <a:solidFill>
                  <a:srgbClr val="CD2327"/>
                </a:solidFill>
                <a:latin typeface="Aptos"/>
              </a:rPr>
              <a:t> considerations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92240" y="5440680"/>
            <a:ext cx="1078992" cy="502920"/>
          </a:xfrm>
          <a:prstGeom prst="round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4" name="TextBox 13"/>
          <p:cNvSpPr txBox="1"/>
          <p:nvPr/>
        </p:nvSpPr>
        <p:spPr>
          <a:xfrm>
            <a:off x="6511401" y="5559552"/>
            <a:ext cx="1040670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Incoterms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26679" y="5440680"/>
            <a:ext cx="1078992" cy="502920"/>
          </a:xfrm>
          <a:prstGeom prst="round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6" name="TextBox 15"/>
          <p:cNvSpPr txBox="1"/>
          <p:nvPr/>
        </p:nvSpPr>
        <p:spPr>
          <a:xfrm>
            <a:off x="7940605" y="5559552"/>
            <a:ext cx="651140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Mode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61120" y="5440680"/>
            <a:ext cx="1078992" cy="502920"/>
          </a:xfrm>
          <a:prstGeom prst="round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9398" y="5559552"/>
            <a:ext cx="702436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Cargo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95560" y="5440680"/>
            <a:ext cx="1078992" cy="502920"/>
          </a:xfrm>
          <a:prstGeom prst="round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156212" y="5559552"/>
            <a:ext cx="1157689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Destination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3232" y="6446520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76656" y="6163056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Freight &amp; Transportation Solutions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Selecting the right mode based on cost, urgency, cargo and destination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554480"/>
            <a:ext cx="3429000" cy="109728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920240"/>
            <a:ext cx="283464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082A4E"/>
                </a:solidFill>
                <a:latin typeface="Aptos"/>
              </a:rPr>
              <a:t>SEA FREIGHT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423160"/>
            <a:ext cx="28346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CD2327"/>
                </a:solidFill>
                <a:latin typeface="Aptos"/>
              </a:rPr>
              <a:t>FCL / LCL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091" y="3219242"/>
            <a:ext cx="3612977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Cost-efficient solution for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international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l cargo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larger volumes.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155448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80560" y="1554480"/>
            <a:ext cx="3429000" cy="109728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54880" y="1920240"/>
            <a:ext cx="283464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082A4E"/>
                </a:solidFill>
                <a:latin typeface="Aptos"/>
              </a:rPr>
              <a:t>AIR FREIGHT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4880" y="2423160"/>
            <a:ext cx="28346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CD2327"/>
                </a:solidFill>
                <a:latin typeface="Aptos"/>
              </a:rPr>
              <a:t>Express / General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3921" y="3219242"/>
            <a:ext cx="3402277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Time-sensitive shipments requiring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faster </a:t>
            </a:r>
            <a:r>
              <a:rPr lang="en-US" sz="1600" b="0" dirty="0" smtClean="0">
                <a:solidFill>
                  <a:srgbClr val="1B2734"/>
                </a:solidFill>
                <a:latin typeface="Aptos"/>
              </a:rPr>
              <a:t>I</a:t>
            </a: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international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transit.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321040" y="155448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321040" y="1554480"/>
            <a:ext cx="3429000" cy="109728"/>
          </a:xfrm>
          <a:prstGeom prst="rect">
            <a:avLst/>
          </a:prstGeom>
          <a:solidFill>
            <a:srgbClr val="1036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595360" y="1920240"/>
            <a:ext cx="283464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800" b="1">
                <a:solidFill>
                  <a:srgbClr val="082A4E"/>
                </a:solidFill>
                <a:latin typeface="Aptos"/>
              </a:rPr>
              <a:t>ROAD TRANSPORT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60" y="2423160"/>
            <a:ext cx="28346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1">
                <a:solidFill>
                  <a:srgbClr val="CD2327"/>
                </a:solidFill>
                <a:latin typeface="Aptos"/>
              </a:rPr>
              <a:t>FTL / LTL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01493" y="3219242"/>
            <a:ext cx="2868093" cy="83099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Flexible inland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transportation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for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domestic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cross-border movement.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87025" y="5532120"/>
            <a:ext cx="8787469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0">
                <a:solidFill>
                  <a:srgbClr val="687787"/>
                </a:solidFill>
                <a:latin typeface="Aptos"/>
              </a:rPr>
              <a:t>Mode selection is based on shipment requirements, availability, service level and commercial considerations.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129" y="6528078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0080" y="6158274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Documentation &amp; Customs Coordination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Reducing avoidable delays through organized shipment documentation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371600"/>
            <a:ext cx="51663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371600"/>
            <a:ext cx="73152" cy="11430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86968" y="1536192"/>
            <a:ext cx="2124299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082A4E"/>
                </a:solidFill>
                <a:latin typeface="Aptos"/>
              </a:rPr>
              <a:t>Commercial Invoice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6968" y="1993392"/>
            <a:ext cx="3934090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Commercial details and transaction value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371600"/>
            <a:ext cx="51663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1371600"/>
            <a:ext cx="73152" cy="11430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7" y="1536192"/>
            <a:ext cx="1393330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082A4E"/>
                </a:solidFill>
                <a:latin typeface="Aptos"/>
              </a:rPr>
              <a:t>Packing List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1993392"/>
            <a:ext cx="4458272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Package, weight, dimensions and cargo details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2788920"/>
            <a:ext cx="51663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2788920"/>
            <a:ext cx="73152" cy="114300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86968" y="2953512"/>
            <a:ext cx="2303708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>
                <a:solidFill>
                  <a:srgbClr val="082A4E"/>
                </a:solidFill>
                <a:latin typeface="Aptos"/>
              </a:rPr>
              <a:t>Transport Documents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3410712"/>
            <a:ext cx="4622035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Bill of Lading / Air Waybill and related documents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2788920"/>
            <a:ext cx="51663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63640" y="2788920"/>
            <a:ext cx="73152" cy="114300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64807" y="2953512"/>
            <a:ext cx="2611612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082A4E"/>
                </a:solidFill>
                <a:latin typeface="Aptos"/>
              </a:rPr>
              <a:t>Customs Documentation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7" y="3410712"/>
            <a:ext cx="4689104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Coordination of documents required for clearance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" y="4206240"/>
            <a:ext cx="51663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85800" y="4206240"/>
            <a:ext cx="73152" cy="11430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" y="4370831"/>
            <a:ext cx="2032929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>
                <a:solidFill>
                  <a:srgbClr val="082A4E"/>
                </a:solidFill>
                <a:latin typeface="Aptos"/>
              </a:rPr>
              <a:t>Certificate Support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6968" y="4828031"/>
            <a:ext cx="5221301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>
                <a:solidFill>
                  <a:srgbClr val="1B2734"/>
                </a:solidFill>
                <a:latin typeface="Aptos"/>
              </a:rPr>
              <a:t>Coordination for applicable certificates and declarations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4206240"/>
            <a:ext cx="51663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263640" y="4206240"/>
            <a:ext cx="73152" cy="11430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64807" y="4370831"/>
            <a:ext cx="1996059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082A4E"/>
                </a:solidFill>
                <a:latin typeface="Aptos"/>
              </a:rPr>
              <a:t>Shipment Records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64807" y="4828031"/>
            <a:ext cx="4198585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Organized milestone and document tracking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51395" y="5806440"/>
            <a:ext cx="8350170" cy="276999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200" b="0">
                <a:solidFill>
                  <a:srgbClr val="687787"/>
                </a:solidFill>
                <a:latin typeface="Aptos"/>
              </a:rPr>
              <a:t>Note: Specific documents and regulatory requirements vary by commodity, origin, destination and applicable regulations.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940" y="6222491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End-to-End Shipment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A simple workflow designed for visibility and controlled execution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09</a:t>
            </a:r>
          </a:p>
        </p:txBody>
      </p:sp>
      <p:sp>
        <p:nvSpPr>
          <p:cNvPr id="7" name="Oval 6"/>
          <p:cNvSpPr/>
          <p:nvPr/>
        </p:nvSpPr>
        <p:spPr>
          <a:xfrm>
            <a:off x="1097280" y="16002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1108" y="2240280"/>
            <a:ext cx="780983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 dirty="0">
                <a:solidFill>
                  <a:srgbClr val="082A4E"/>
                </a:solidFill>
                <a:latin typeface="Aptos"/>
              </a:rPr>
              <a:t>Inquiry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525" y="2697480"/>
            <a:ext cx="2044150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Understand cargo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,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route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and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service requirement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2039112" y="1709928"/>
            <a:ext cx="347472" cy="256032"/>
          </a:xfrm>
          <a:prstGeom prst="rightArrow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044952" y="160020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044952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05349" y="2240280"/>
            <a:ext cx="1027845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 dirty="0">
                <a:solidFill>
                  <a:srgbClr val="082A4E"/>
                </a:solidFill>
                <a:latin typeface="Aptos"/>
              </a:rPr>
              <a:t>Quotation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4906" y="2697480"/>
            <a:ext cx="1928733" cy="107721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Align scope, mode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and commercial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proposal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endParaRPr sz="1600" b="0" dirty="0">
              <a:solidFill>
                <a:srgbClr val="1B2734"/>
              </a:solidFill>
              <a:latin typeface="Aptos"/>
            </a:endParaRPr>
          </a:p>
        </p:txBody>
      </p:sp>
      <p:sp>
        <p:nvSpPr>
          <p:cNvPr id="16" name="Right Arrow 15"/>
          <p:cNvSpPr/>
          <p:nvPr/>
        </p:nvSpPr>
        <p:spPr>
          <a:xfrm>
            <a:off x="3986784" y="1709928"/>
            <a:ext cx="347472" cy="256032"/>
          </a:xfrm>
          <a:prstGeom prst="rightArrow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4992624" y="16002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992624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17141" y="2240280"/>
            <a:ext cx="899605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Booking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82915" y="2697480"/>
            <a:ext cx="1568058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Confirm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carrier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/ transport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and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shipment plan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934456" y="1709928"/>
            <a:ext cx="347472" cy="256032"/>
          </a:xfrm>
          <a:prstGeom prst="rightArrow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940296" y="16002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940296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1464" y="2240280"/>
            <a:ext cx="1486304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Documentation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5785" y="2697480"/>
            <a:ext cx="1997662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Prepare and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coordinate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required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documents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7882127" y="1709928"/>
            <a:ext cx="347472" cy="256032"/>
          </a:xfrm>
          <a:prstGeom prst="rightArrow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887967" y="1600200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887967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27525" y="2240280"/>
            <a:ext cx="1069524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Movement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73450" y="2697480"/>
            <a:ext cx="1577676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1B2734"/>
                </a:solidFill>
                <a:latin typeface="Aptos"/>
              </a:rPr>
              <a:t>Monitor pickup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,</a:t>
            </a:r>
            <a:endParaRPr lang="en-US" sz="1600" dirty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transit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key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milestones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9829799" y="1709928"/>
            <a:ext cx="347472" cy="256032"/>
          </a:xfrm>
          <a:prstGeom prst="rightArrow">
            <a:avLst/>
          </a:prstGeom>
          <a:solidFill>
            <a:srgbClr val="D7DE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0835639" y="1600200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835639" y="1609344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68973" y="2240280"/>
            <a:ext cx="881972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Delivery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92506" y="2697480"/>
            <a:ext cx="2234907" cy="83099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Coordinate destination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handling and final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ctr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delivery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14400" y="4251960"/>
            <a:ext cx="10332720" cy="1234440"/>
          </a:xfrm>
          <a:prstGeom prst="roundRect">
            <a:avLst/>
          </a:prstGeom>
          <a:solidFill>
            <a:srgbClr val="E8F0F8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914400" y="4251960"/>
            <a:ext cx="73152" cy="123444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115568" y="4416552"/>
            <a:ext cx="3070071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 dirty="0">
                <a:solidFill>
                  <a:srgbClr val="082A4E"/>
                </a:solidFill>
                <a:latin typeface="Aptos"/>
              </a:rPr>
              <a:t>Customer Communication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15568" y="4873752"/>
            <a:ext cx="8143576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>
                <a:solidFill>
                  <a:srgbClr val="1B2734"/>
                </a:solidFill>
                <a:latin typeface="Aptos"/>
              </a:rPr>
              <a:t>Proactive shipment updates, clear escalation paths and practical coordination at each key milestone.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94360" y="6074316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Industries We Can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4943982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 dirty="0">
                <a:solidFill>
                  <a:srgbClr val="687787"/>
                </a:solidFill>
                <a:latin typeface="Aptos"/>
              </a:rPr>
              <a:t>Flexible </a:t>
            </a:r>
            <a:r>
              <a:rPr sz="1400" b="0" dirty="0">
                <a:solidFill>
                  <a:srgbClr val="687787"/>
                </a:solidFill>
                <a:latin typeface="Aptos"/>
              </a:rPr>
              <a:t>logistics</a:t>
            </a:r>
            <a:r>
              <a:rPr sz="1150" b="0" dirty="0">
                <a:solidFill>
                  <a:srgbClr val="687787"/>
                </a:solidFill>
                <a:latin typeface="Aptos"/>
              </a:rPr>
              <a:t> solutions for diverse cargo and business requirements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417320"/>
            <a:ext cx="73152" cy="164592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41247" y="1581912"/>
            <a:ext cx="1774845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 dirty="0">
                <a:solidFill>
                  <a:srgbClr val="082A4E"/>
                </a:solidFill>
                <a:latin typeface="Aptos"/>
              </a:rPr>
              <a:t>Manufacturing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039112"/>
            <a:ext cx="3095719" cy="64633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Raw materials, components 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and </a:t>
            </a:r>
            <a:r>
              <a:rPr b="0" dirty="0">
                <a:solidFill>
                  <a:srgbClr val="1B2734"/>
                </a:solidFill>
                <a:latin typeface="Aptos"/>
              </a:rPr>
              <a:t>finished goods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4173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80560" y="1417320"/>
            <a:ext cx="73152" cy="164592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81728" y="1581912"/>
            <a:ext cx="1518364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 dirty="0">
                <a:solidFill>
                  <a:srgbClr val="082A4E"/>
                </a:solidFill>
                <a:latin typeface="Aptos"/>
              </a:rPr>
              <a:t>Engineering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81728" y="2039112"/>
            <a:ext cx="2749471" cy="64633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Project cargo, </a:t>
            </a:r>
            <a:r>
              <a:rPr b="0" dirty="0" smtClean="0">
                <a:solidFill>
                  <a:srgbClr val="1B2734"/>
                </a:solidFill>
                <a:latin typeface="Aptos"/>
              </a:rPr>
              <a:t>equipment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b="0" dirty="0">
                <a:solidFill>
                  <a:srgbClr val="1B2734"/>
                </a:solidFill>
                <a:latin typeface="Aptos"/>
              </a:rPr>
              <a:t>and industrial supplies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21040" y="14173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321040" y="1417320"/>
            <a:ext cx="73152" cy="164592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22208" y="1581912"/>
            <a:ext cx="1454244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>
                <a:solidFill>
                  <a:srgbClr val="082A4E"/>
                </a:solidFill>
                <a:latin typeface="Aptos"/>
              </a:rPr>
              <a:t>Automotive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2208" y="2039112"/>
            <a:ext cx="306324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Parts, components 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and </a:t>
            </a:r>
            <a:r>
              <a:rPr b="0" dirty="0">
                <a:solidFill>
                  <a:srgbClr val="1B2734"/>
                </a:solidFill>
                <a:latin typeface="Aptos"/>
              </a:rPr>
              <a:t>related cargo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34747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" y="3474720"/>
            <a:ext cx="73152" cy="164592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41247" y="3639312"/>
            <a:ext cx="2121093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>
                <a:solidFill>
                  <a:srgbClr val="082A4E"/>
                </a:solidFill>
                <a:latin typeface="Aptos"/>
              </a:rPr>
              <a:t>Consumer Goods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1247" y="4096511"/>
            <a:ext cx="2672526" cy="64633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Packaged products and 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commercial </a:t>
            </a:r>
            <a:r>
              <a:rPr b="0" dirty="0">
                <a:solidFill>
                  <a:srgbClr val="1B2734"/>
                </a:solidFill>
                <a:latin typeface="Aptos"/>
              </a:rPr>
              <a:t>shipments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80560" y="34747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480560" y="3474720"/>
            <a:ext cx="73152" cy="164592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81728" y="3639312"/>
            <a:ext cx="2492990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>
                <a:solidFill>
                  <a:srgbClr val="082A4E"/>
                </a:solidFill>
                <a:latin typeface="Aptos"/>
              </a:rPr>
              <a:t>Retail &amp; E-commerce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81728" y="4096511"/>
            <a:ext cx="2492990" cy="64633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Inbound and </a:t>
            </a:r>
            <a:r>
              <a:rPr b="0" dirty="0" smtClean="0">
                <a:solidFill>
                  <a:srgbClr val="1B2734"/>
                </a:solidFill>
                <a:latin typeface="Aptos"/>
              </a:rPr>
              <a:t>outbound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 distribution support</a:t>
            </a:r>
            <a:endParaRPr b="0" dirty="0">
              <a:solidFill>
                <a:srgbClr val="1B2734"/>
              </a:solidFill>
              <a:latin typeface="Aptos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321040" y="3474720"/>
            <a:ext cx="342900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321040" y="3474720"/>
            <a:ext cx="73152" cy="164592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22208" y="3639312"/>
            <a:ext cx="2480231" cy="3693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1">
                <a:solidFill>
                  <a:srgbClr val="082A4E"/>
                </a:solidFill>
                <a:latin typeface="Aptos"/>
              </a:rPr>
              <a:t>Agri &amp; General Trade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22208" y="4096511"/>
            <a:ext cx="2698175" cy="646331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b="0" dirty="0">
                <a:solidFill>
                  <a:srgbClr val="1B2734"/>
                </a:solidFill>
                <a:latin typeface="Aptos"/>
              </a:rPr>
              <a:t>Commodity and general </a:t>
            </a:r>
            <a:endParaRPr lang="en-US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b="0" dirty="0" smtClean="0">
                <a:solidFill>
                  <a:srgbClr val="1B2734"/>
                </a:solidFill>
                <a:latin typeface="Aptos"/>
              </a:rPr>
              <a:t>cargo </a:t>
            </a:r>
            <a:r>
              <a:rPr b="0" dirty="0">
                <a:solidFill>
                  <a:srgbClr val="1B2734"/>
                </a:solidFill>
                <a:latin typeface="Aptos"/>
              </a:rPr>
              <a:t>movements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0961" y="6077881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Why Partner With Trivoyage?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Built around service discipline, communication and practical logistics execution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11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435607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444751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325880"/>
            <a:ext cx="46634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Customer-first approach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764792"/>
            <a:ext cx="4280339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Solutions are structured around the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shipment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requirement and business objective.</a:t>
            </a:r>
          </a:p>
        </p:txBody>
      </p:sp>
      <p:sp>
        <p:nvSpPr>
          <p:cNvPr id="11" name="Oval 10"/>
          <p:cNvSpPr/>
          <p:nvPr/>
        </p:nvSpPr>
        <p:spPr>
          <a:xfrm>
            <a:off x="6263640" y="1435607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63640" y="1444751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03720" y="1325880"/>
            <a:ext cx="46634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Single-point coordination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3720" y="1764792"/>
            <a:ext cx="4475905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One coordinated service flow across transport,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documentation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delivery.</a:t>
            </a:r>
          </a:p>
        </p:txBody>
      </p:sp>
      <p:sp>
        <p:nvSpPr>
          <p:cNvPr id="15" name="Oval 14"/>
          <p:cNvSpPr/>
          <p:nvPr/>
        </p:nvSpPr>
        <p:spPr>
          <a:xfrm>
            <a:off x="640080" y="2990088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0080" y="2999232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2880360"/>
            <a:ext cx="46634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Responsive communication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3319272"/>
            <a:ext cx="3961726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Timely updates and clear communication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throughout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the shipment lifecycle.</a:t>
            </a:r>
          </a:p>
        </p:txBody>
      </p:sp>
      <p:sp>
        <p:nvSpPr>
          <p:cNvPr id="19" name="Oval 18"/>
          <p:cNvSpPr/>
          <p:nvPr/>
        </p:nvSpPr>
        <p:spPr>
          <a:xfrm>
            <a:off x="6263640" y="2990088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63640" y="2999232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03720" y="2880360"/>
            <a:ext cx="46634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Operational flexibility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03720" y="3319272"/>
            <a:ext cx="4505849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Support across different shipment sizes, </a:t>
            </a:r>
            <a:r>
              <a:rPr sz="1600" b="0" dirty="0" smtClean="0">
                <a:solidFill>
                  <a:srgbClr val="1B2734"/>
                </a:solidFill>
                <a:latin typeface="Aptos"/>
              </a:rPr>
              <a:t>modes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and routing requirements.</a:t>
            </a:r>
          </a:p>
        </p:txBody>
      </p:sp>
      <p:sp>
        <p:nvSpPr>
          <p:cNvPr id="23" name="Oval 22"/>
          <p:cNvSpPr/>
          <p:nvPr/>
        </p:nvSpPr>
        <p:spPr>
          <a:xfrm>
            <a:off x="640080" y="4544568"/>
            <a:ext cx="438912" cy="438912"/>
          </a:xfrm>
          <a:prstGeom prst="ellipse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0080" y="4553712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80160" y="4434840"/>
            <a:ext cx="46634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Trade-focused mindset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4873752"/>
            <a:ext cx="4235455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Understanding of the practical needs of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importers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, exporters and trading businesses.</a:t>
            </a:r>
          </a:p>
        </p:txBody>
      </p:sp>
      <p:sp>
        <p:nvSpPr>
          <p:cNvPr id="27" name="Oval 26"/>
          <p:cNvSpPr/>
          <p:nvPr/>
        </p:nvSpPr>
        <p:spPr>
          <a:xfrm>
            <a:off x="6263640" y="4544568"/>
            <a:ext cx="438912" cy="438912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263640" y="4553712"/>
            <a:ext cx="438912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03720" y="4434840"/>
            <a:ext cx="4663440" cy="32004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Long-term partnership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03720" y="4873752"/>
            <a:ext cx="4753224" cy="584775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0" dirty="0">
                <a:solidFill>
                  <a:srgbClr val="1B2734"/>
                </a:solidFill>
                <a:latin typeface="Aptos"/>
              </a:rPr>
              <a:t>Focused on dependable service and relationships </a:t>
            </a:r>
            <a:endParaRPr lang="en-US" sz="1600" b="0" dirty="0" smtClean="0">
              <a:solidFill>
                <a:srgbClr val="1B2734"/>
              </a:solidFill>
              <a:latin typeface="Aptos"/>
            </a:endParaRPr>
          </a:p>
          <a:p>
            <a:pPr algn="l"/>
            <a:r>
              <a:rPr sz="1600" b="0" dirty="0" smtClean="0">
                <a:solidFill>
                  <a:srgbClr val="1B2734"/>
                </a:solidFill>
                <a:latin typeface="Aptos"/>
              </a:rPr>
              <a:t>that </a:t>
            </a:r>
            <a:r>
              <a:rPr sz="1600" b="0" dirty="0">
                <a:solidFill>
                  <a:srgbClr val="1B2734"/>
                </a:solidFill>
                <a:latin typeface="Aptos"/>
              </a:rPr>
              <a:t>grow with our customers.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437376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6163056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804672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2600" b="1">
                <a:solidFill>
                  <a:srgbClr val="082A4E"/>
                </a:solidFill>
                <a:latin typeface="Aptos"/>
              </a:rPr>
              <a:t>Global Trade Connectivity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896112"/>
            <a:ext cx="987552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150" b="0">
                <a:solidFill>
                  <a:srgbClr val="687787"/>
                </a:solidFill>
                <a:latin typeface="Aptos"/>
              </a:rPr>
              <a:t>Connecting origin markets, international gateways and destination businesses</a:t>
            </a:r>
          </a:p>
        </p:txBody>
      </p:sp>
      <p:pic>
        <p:nvPicPr>
          <p:cNvPr id="5" name="Picture 4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5720" y="6446520"/>
            <a:ext cx="320040" cy="22860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r"/>
            <a:r>
              <a:rPr sz="900" b="1">
                <a:solidFill>
                  <a:srgbClr val="687787"/>
                </a:solidFill>
                <a:latin typeface="Aptos"/>
              </a:rPr>
              <a:t>12</a:t>
            </a:r>
          </a:p>
        </p:txBody>
      </p:sp>
      <p:sp>
        <p:nvSpPr>
          <p:cNvPr id="7" name="Oval 6"/>
          <p:cNvSpPr/>
          <p:nvPr/>
        </p:nvSpPr>
        <p:spPr>
          <a:xfrm>
            <a:off x="1188720" y="1965960"/>
            <a:ext cx="914400" cy="914400"/>
          </a:xfrm>
          <a:prstGeom prst="ellipse">
            <a:avLst/>
          </a:prstGeom>
          <a:solidFill>
            <a:srgbClr val="E8F0F8"/>
          </a:solidFill>
          <a:ln>
            <a:solidFill>
              <a:srgbClr val="082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5029200" y="1965960"/>
            <a:ext cx="914400" cy="914400"/>
          </a:xfrm>
          <a:prstGeom prst="ellipse">
            <a:avLst/>
          </a:prstGeom>
          <a:solidFill>
            <a:srgbClr val="E8F0F8"/>
          </a:solidFill>
          <a:ln>
            <a:solidFill>
              <a:srgbClr val="082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869680" y="1965960"/>
            <a:ext cx="914400" cy="914400"/>
          </a:xfrm>
          <a:prstGeom prst="ellipse">
            <a:avLst/>
          </a:prstGeom>
          <a:solidFill>
            <a:srgbClr val="E8F0F8"/>
          </a:solidFill>
          <a:ln>
            <a:solidFill>
              <a:srgbClr val="082A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ight Arrow 9"/>
          <p:cNvSpPr/>
          <p:nvPr/>
        </p:nvSpPr>
        <p:spPr>
          <a:xfrm>
            <a:off x="2103120" y="2240280"/>
            <a:ext cx="2286000" cy="384048"/>
          </a:xfrm>
          <a:prstGeom prst="rightArrow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ight Arrow 10"/>
          <p:cNvSpPr/>
          <p:nvPr/>
        </p:nvSpPr>
        <p:spPr>
          <a:xfrm>
            <a:off x="5943600" y="2240280"/>
            <a:ext cx="2286000" cy="384048"/>
          </a:xfrm>
          <a:prstGeom prst="rightArrow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34589" y="3154680"/>
            <a:ext cx="822661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ORIGIN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54652" y="3154680"/>
            <a:ext cx="1063496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GATEWAY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78596" y="3154680"/>
            <a:ext cx="1388008" cy="30777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400" b="1">
                <a:solidFill>
                  <a:srgbClr val="082A4E"/>
                </a:solidFill>
                <a:latin typeface="Aptos"/>
              </a:rPr>
              <a:t>DESTINATION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7897" y="3871237"/>
            <a:ext cx="2967479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687787"/>
                </a:solidFill>
                <a:latin typeface="Aptos"/>
              </a:rPr>
              <a:t>International sourcing &amp; export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9654" y="3886200"/>
            <a:ext cx="2419252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 dirty="0">
                <a:solidFill>
                  <a:srgbClr val="687787"/>
                </a:solidFill>
                <a:latin typeface="Aptos"/>
              </a:rPr>
              <a:t>Freight &amp; documentation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85059" y="3886200"/>
            <a:ext cx="2157963" cy="338554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ctr"/>
            <a:r>
              <a:rPr sz="1600" b="0">
                <a:solidFill>
                  <a:srgbClr val="687787"/>
                </a:solidFill>
                <a:latin typeface="Aptos"/>
              </a:rPr>
              <a:t>Import &amp; final delivery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5840" y="4754880"/>
            <a:ext cx="10149840" cy="1065276"/>
          </a:xfrm>
          <a:prstGeom prst="roundRect">
            <a:avLst/>
          </a:prstGeom>
          <a:solidFill>
            <a:srgbClr val="FFFFFF"/>
          </a:solidFill>
          <a:ln>
            <a:solidFill>
              <a:srgbClr val="D7DE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05840" y="4869596"/>
            <a:ext cx="73152" cy="914400"/>
          </a:xfrm>
          <a:prstGeom prst="rect">
            <a:avLst/>
          </a:prstGeom>
          <a:solidFill>
            <a:srgbClr val="082A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207008" y="4919472"/>
            <a:ext cx="9784080" cy="384048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1">
                <a:solidFill>
                  <a:srgbClr val="082A4E"/>
                </a:solidFill>
                <a:latin typeface="Aptos"/>
              </a:rPr>
              <a:t>Our Positioning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5233693"/>
            <a:ext cx="9445752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1B2734"/>
                </a:solidFill>
                <a:latin typeface="Aptos"/>
              </a:rPr>
              <a:t>A coordinated logistics partner for businesses that need reliable movement of goods across borders and supply-chain touchpoints.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4528" y="6437709"/>
            <a:ext cx="3403496" cy="230832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900" b="1" dirty="0">
                <a:solidFill>
                  <a:srgbClr val="687787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36092" y="6235726"/>
            <a:ext cx="5212080" cy="2286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A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41480" y="16625"/>
            <a:ext cx="350215" cy="6858000"/>
          </a:xfrm>
          <a:prstGeom prst="rect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31520" y="685800"/>
            <a:ext cx="3931920" cy="3931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trivoyag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68680"/>
            <a:ext cx="3566160" cy="3566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68529" y="585485"/>
            <a:ext cx="5504969" cy="954107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lang="en-US" sz="2800" b="1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2800" b="1" dirty="0" smtClean="0">
                <a:solidFill>
                  <a:srgbClr val="FFFFFF"/>
                </a:solidFill>
                <a:latin typeface="Aptos"/>
              </a:rPr>
              <a:t>LET'S </a:t>
            </a:r>
            <a:r>
              <a:rPr sz="2800" b="1" dirty="0">
                <a:solidFill>
                  <a:srgbClr val="FFFFFF"/>
                </a:solidFill>
                <a:latin typeface="Aptos"/>
              </a:rPr>
              <a:t>MOVE YOUR </a:t>
            </a:r>
            <a:r>
              <a:rPr sz="2800" b="1" dirty="0" smtClean="0">
                <a:solidFill>
                  <a:srgbClr val="FFFFFF"/>
                </a:solidFill>
                <a:latin typeface="Aptos"/>
              </a:rPr>
              <a:t>BUSINESS</a:t>
            </a:r>
            <a:endParaRPr lang="en-US" sz="2800" b="1" dirty="0" smtClean="0">
              <a:solidFill>
                <a:srgbClr val="FFFFFF"/>
              </a:solidFill>
              <a:latin typeface="Aptos"/>
            </a:endParaRPr>
          </a:p>
          <a:p>
            <a:pPr algn="l"/>
            <a:r>
              <a:rPr sz="2800" b="1" dirty="0" smtClean="0">
                <a:solidFill>
                  <a:srgbClr val="FFFFFF"/>
                </a:solidFill>
                <a:latin typeface="Aptos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ptos"/>
              </a:rPr>
              <a:t>FORWARD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45747" y="1741723"/>
            <a:ext cx="5486400" cy="50292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600" b="1" dirty="0">
                <a:solidFill>
                  <a:srgbClr val="DCE6F0"/>
                </a:solidFill>
                <a:latin typeface="Aptos"/>
              </a:rPr>
              <a:t>TRIVOYAGE GLOBAL SUPPLY CHAIN SERVICES PVT LTD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2487168"/>
            <a:ext cx="5486400" cy="41148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Aptos"/>
              </a:rPr>
              <a:t>Logistics • Import • Export • Supply Chain Services</a:t>
            </a:r>
          </a:p>
        </p:txBody>
      </p:sp>
      <p:sp>
        <p:nvSpPr>
          <p:cNvPr id="8" name="Oval 7"/>
          <p:cNvSpPr/>
          <p:nvPr/>
        </p:nvSpPr>
        <p:spPr>
          <a:xfrm>
            <a:off x="5285232" y="3300984"/>
            <a:ext cx="146304" cy="146304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529556" y="3047293"/>
            <a:ext cx="6099048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600" b="0" dirty="0" smtClean="0">
                <a:solidFill>
                  <a:schemeClr val="bg1"/>
                </a:solidFill>
                <a:latin typeface="Aptos"/>
              </a:rPr>
              <a:t>Address: [</a:t>
            </a:r>
            <a:r>
              <a:rPr lang="en-US" sz="1600" dirty="0">
                <a:solidFill>
                  <a:schemeClr val="bg1"/>
                </a:solidFill>
              </a:rPr>
              <a:t>KALASH, FIRST FLOOR-3, NR DIAMOND 27,</a:t>
            </a:r>
          </a:p>
          <a:p>
            <a:r>
              <a:rPr lang="en-US" sz="1600" dirty="0">
                <a:solidFill>
                  <a:schemeClr val="bg1"/>
                </a:solidFill>
              </a:rPr>
              <a:t>CHANDKHEDA, AHMEDABAD – 382424	</a:t>
            </a:r>
          </a:p>
          <a:p>
            <a:r>
              <a:rPr lang="en-US" sz="1600" dirty="0">
                <a:solidFill>
                  <a:schemeClr val="bg1"/>
                </a:solidFill>
              </a:rPr>
              <a:t>GUJARAT INDIA</a:t>
            </a:r>
            <a:r>
              <a:rPr sz="1600" b="0" dirty="0" smtClean="0">
                <a:solidFill>
                  <a:schemeClr val="bg1"/>
                </a:solidFill>
                <a:latin typeface="Aptos"/>
              </a:rPr>
              <a:t>]</a:t>
            </a:r>
            <a:endParaRPr sz="1600" b="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303520" y="4002576"/>
            <a:ext cx="146304" cy="146304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559552" y="3985573"/>
            <a:ext cx="5212080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600" b="0" dirty="0">
                <a:solidFill>
                  <a:schemeClr val="bg1"/>
                </a:solidFill>
                <a:latin typeface="Aptos"/>
              </a:rPr>
              <a:t>Email: </a:t>
            </a:r>
            <a:r>
              <a:rPr sz="1600" b="0" dirty="0" smtClean="0">
                <a:solidFill>
                  <a:schemeClr val="bg1"/>
                </a:solidFill>
                <a:latin typeface="Aptos"/>
              </a:rPr>
              <a:t>[</a:t>
            </a:r>
            <a:r>
              <a:rPr lang="en-US" sz="1600" b="1" dirty="0">
                <a:solidFill>
                  <a:schemeClr val="bg1"/>
                </a:solidFill>
                <a:latin typeface="Aptos"/>
              </a:rPr>
              <a:t>admin@trivoyageglobal.com</a:t>
            </a:r>
            <a:r>
              <a:rPr sz="1600" b="0" dirty="0" smtClean="0">
                <a:solidFill>
                  <a:schemeClr val="bg1"/>
                </a:solidFill>
                <a:latin typeface="Aptos"/>
              </a:rPr>
              <a:t>]</a:t>
            </a:r>
            <a:endParaRPr sz="1600" b="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4541" y="4475874"/>
            <a:ext cx="2886179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600" b="0" dirty="0">
                <a:solidFill>
                  <a:schemeClr val="bg1"/>
                </a:solidFill>
                <a:latin typeface="Aptos"/>
              </a:rPr>
              <a:t>Phone: </a:t>
            </a:r>
            <a:r>
              <a:rPr sz="1600" b="0" dirty="0" smtClean="0">
                <a:solidFill>
                  <a:schemeClr val="bg1"/>
                </a:solidFill>
                <a:latin typeface="Aptos"/>
              </a:rPr>
              <a:t>[</a:t>
            </a:r>
            <a:r>
              <a:rPr lang="en-US" sz="1600" b="0" dirty="0" smtClean="0">
                <a:solidFill>
                  <a:schemeClr val="bg1"/>
                </a:solidFill>
                <a:latin typeface="Aptos"/>
              </a:rPr>
              <a:t>+</a:t>
            </a:r>
            <a:r>
              <a:rPr lang="en-US" sz="1600" b="1" dirty="0" smtClean="0">
                <a:solidFill>
                  <a:schemeClr val="bg1"/>
                </a:solidFill>
              </a:rPr>
              <a:t>91 9825026513, </a:t>
            </a:r>
          </a:p>
          <a:p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smtClean="0">
                <a:solidFill>
                  <a:schemeClr val="bg1"/>
                </a:solidFill>
              </a:rPr>
              <a:t>                </a:t>
            </a:r>
            <a:r>
              <a:rPr lang="en-US" sz="1600" b="1" dirty="0" smtClean="0">
                <a:solidFill>
                  <a:schemeClr val="bg1"/>
                </a:solidFill>
              </a:rPr>
              <a:t>+91 9924758973</a:t>
            </a:r>
            <a:r>
              <a:rPr sz="1600" b="0" dirty="0" smtClean="0">
                <a:solidFill>
                  <a:schemeClr val="bg1"/>
                </a:solidFill>
                <a:latin typeface="Aptos"/>
              </a:rPr>
              <a:t>]</a:t>
            </a:r>
            <a:endParaRPr sz="1600" b="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303520" y="5169274"/>
            <a:ext cx="146304" cy="146304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5602778" y="5050209"/>
            <a:ext cx="5168854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600" b="0" dirty="0">
                <a:solidFill>
                  <a:schemeClr val="bg1"/>
                </a:solidFill>
                <a:latin typeface="Aptos"/>
              </a:rPr>
              <a:t>Website: </a:t>
            </a:r>
            <a:r>
              <a:rPr lang="en-US" sz="1600" dirty="0" smtClean="0">
                <a:solidFill>
                  <a:schemeClr val="bg1"/>
                </a:solidFill>
                <a:latin typeface="Aptos"/>
              </a:rPr>
              <a:t>www.</a:t>
            </a:r>
            <a:r>
              <a:rPr lang="en-US" sz="1600" dirty="0" smtClean="0">
                <a:solidFill>
                  <a:schemeClr val="bg1"/>
                </a:solidFill>
                <a:latin typeface="Aptos"/>
              </a:rPr>
              <a:t>trivoyageglobal.in</a:t>
            </a:r>
            <a:endParaRPr sz="1600" b="0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57800" y="5715000"/>
            <a:ext cx="5486400" cy="365760"/>
          </a:xfrm>
          <a:prstGeom prst="rect">
            <a:avLst/>
          </a:prstGeom>
          <a:noFill/>
        </p:spPr>
        <p:txBody>
          <a:bodyPr wrap="none" anchor="t">
            <a:spAutoFit/>
          </a:bodyPr>
          <a:lstStyle/>
          <a:p>
            <a:pPr algn="l"/>
            <a:r>
              <a:rPr sz="1300" b="1">
                <a:solidFill>
                  <a:srgbClr val="DCE6F0"/>
                </a:solidFill>
                <a:latin typeface="Aptos"/>
              </a:rPr>
              <a:t>Connecting • Delivering • Empowering Global Trade</a:t>
            </a:r>
          </a:p>
        </p:txBody>
      </p:sp>
      <p:sp>
        <p:nvSpPr>
          <p:cNvPr id="17" name="Oval 16"/>
          <p:cNvSpPr/>
          <p:nvPr/>
        </p:nvSpPr>
        <p:spPr>
          <a:xfrm>
            <a:off x="5323471" y="4537920"/>
            <a:ext cx="146304" cy="146304"/>
          </a:xfrm>
          <a:prstGeom prst="ellipse">
            <a:avLst/>
          </a:prstGeom>
          <a:solidFill>
            <a:srgbClr val="CD23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1124</Words>
  <Application>Microsoft Office PowerPoint</Application>
  <PresentationFormat>Widescreen</PresentationFormat>
  <Paragraphs>265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HP</cp:lastModifiedBy>
  <cp:revision>64</cp:revision>
  <dcterms:created xsi:type="dcterms:W3CDTF">2013-01-27T09:14:16Z</dcterms:created>
  <dcterms:modified xsi:type="dcterms:W3CDTF">2026-09-03T15:17:21Z</dcterms:modified>
  <cp:category/>
</cp:coreProperties>
</file>